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9753600" cx="13004800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9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10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89d289d57_0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g1389d289d57_0_0:notes"/>
          <p:cNvSpPr txBox="1"/>
          <p:nvPr>
            <p:ph idx="1" type="body"/>
          </p:nvPr>
        </p:nvSpPr>
        <p:spPr>
          <a:xfrm>
            <a:off x="906357" y="4715907"/>
            <a:ext cx="4985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89d289d57_0_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1389d289d57_0_6:notes"/>
          <p:cNvSpPr txBox="1"/>
          <p:nvPr>
            <p:ph idx="1" type="body"/>
          </p:nvPr>
        </p:nvSpPr>
        <p:spPr>
          <a:xfrm>
            <a:off x="906357" y="4715907"/>
            <a:ext cx="4985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d8ebdf784_0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g27d8ebdf784_0_0:notes"/>
          <p:cNvSpPr txBox="1"/>
          <p:nvPr>
            <p:ph idx="1" type="body"/>
          </p:nvPr>
        </p:nvSpPr>
        <p:spPr>
          <a:xfrm>
            <a:off x="906357" y="4715907"/>
            <a:ext cx="4985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12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13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14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15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" name="Google Shape;23;p2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f33ae05f6_0_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f33ae05f6_0_1:notes"/>
          <p:cNvSpPr txBox="1"/>
          <p:nvPr>
            <p:ph idx="1" type="body"/>
          </p:nvPr>
        </p:nvSpPr>
        <p:spPr>
          <a:xfrm>
            <a:off x="906357" y="4715907"/>
            <a:ext cx="4985100" cy="44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20:notes"/>
          <p:cNvSpPr txBox="1"/>
          <p:nvPr>
            <p:ph idx="1" type="body"/>
          </p:nvPr>
        </p:nvSpPr>
        <p:spPr>
          <a:xfrm>
            <a:off x="906357" y="4302369"/>
            <a:ext cx="4984962" cy="5111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Brief introduction to the report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f33ae05f6_0_1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g7f33ae05f6_0_16:notes"/>
          <p:cNvSpPr txBox="1"/>
          <p:nvPr>
            <p:ph idx="1" type="body"/>
          </p:nvPr>
        </p:nvSpPr>
        <p:spPr>
          <a:xfrm>
            <a:off x="906357" y="4302369"/>
            <a:ext cx="4985100" cy="51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2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To</a:t>
            </a:r>
            <a:r>
              <a:rPr i="0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assist the University in the comparison of academic standards of its award across the HE sector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i="0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verify that standards are appropriate for the Awards or modules for which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i="0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take responsibility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i="0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ensure that the assessment processes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i="0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marking, grading and classification of student performance are robust and consistent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i="0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report on the standards of student achievement - threshold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and above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f33ae05f6_0_2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g7f33ae05f6_0_22:notes"/>
          <p:cNvSpPr txBox="1"/>
          <p:nvPr>
            <p:ph idx="1" type="body"/>
          </p:nvPr>
        </p:nvSpPr>
        <p:spPr>
          <a:xfrm>
            <a:off x="906357" y="4302369"/>
            <a:ext cx="4985100" cy="51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provide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assessment of the quality and suitability of assessment methods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To comment on the effectiveness and efficiency of processes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To comment on fairness, equitability and consistency of processes and application of rules (Uni and Dept, (eg. word length penalties)).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To comment on how you are supported to do your role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To identify, where appropriate,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examples of good practice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as well as areas for enhancement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f33ae05f6_0_28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g7f33ae05f6_0_28:notes"/>
          <p:cNvSpPr txBox="1"/>
          <p:nvPr>
            <p:ph idx="1" type="body"/>
          </p:nvPr>
        </p:nvSpPr>
        <p:spPr>
          <a:xfrm>
            <a:off x="906357" y="4302369"/>
            <a:ext cx="4985100" cy="51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To provide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comment, as far as practicable on the quality of teaching and learning (evidenced through work, but also any observations or meetings with students and staff)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Confirm that sufficient evidence was received to enable the role to be fulfilled (where evidence was insufficient, they give details):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State whether issues raised in previous reports have been, or are being, addressed to their satisfaction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Address any issues as specifically required by any relevant professional body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Give an overview of their term of office (when concluded)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Provide feedback to the University to improve the experience of external examiners.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f33ae05f6_0_34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g7f33ae05f6_0_34:notes"/>
          <p:cNvSpPr txBox="1"/>
          <p:nvPr>
            <p:ph idx="1" type="body"/>
          </p:nvPr>
        </p:nvSpPr>
        <p:spPr>
          <a:xfrm>
            <a:off x="906357" y="4302369"/>
            <a:ext cx="4985100" cy="51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Key standards questions as a tick box. Be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honest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in completing this. If you raise sufficiently significant concerns in your reports be confident to say no here.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21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Appreciated that you will provide feedback to departments, but this is your report to the University and so it is helpful to provide a suitably detailed answer to the questions asked.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Observing confidentiality is tricky - avoid highlighting individual students or staff members, though we appreciate the feedback about the conduct of Boards of Examiners, their chairs and administrative support and of programme teams.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On time – normally submitted no later than six weeks after the completion of the assessment process – in order to feed in to quality assurance process – although we would rather the report was complete with full and detailed responses and a little bit late!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23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Two levels of scrutiny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76200" lvl="0" marL="0" rtl="0" algn="l">
              <a:lnSpc>
                <a:spcPct val="12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 Departmental level – the report is considered by Boards of Studies.  Departmental Annual Review process also includes a critical reflection on your report and the comments made.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76200" lvl="0" marL="0" rtl="0" algn="l">
              <a:lnSpc>
                <a:spcPct val="12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 Academic Quality Team - read all the reports and create a log of issues which is shared with depts – who add responses to the log explaining what actions they will (and will not) take/ contextual explanations.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76200" lvl="0" marL="0" rtl="0" algn="l">
              <a:lnSpc>
                <a:spcPct val="12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  The logs are used to produce a summary report (one for UG and one for PG) which seeks to identify common themes which may indicate a university-level action is required (e.g. training) – this report is considered by the two university committees – SCA and UTC. (Note slight difference for HYMS for any of their externals).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p24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ou can expect a minimum of two responses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EE view is not binding – but we would expect an explanation / rationale for not taking forward recommendations or suggestions.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25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" name="Google Shape;30;p3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Verify the appropriateness and comparability of standards and the fairness and rigour of the assessment process based on an agreed sample of student output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i="0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 on the quality of the assessments, standard and accuracy of marking, and conduct of the assessment process generally.</a:t>
            </a:r>
            <a:br>
              <a:rPr i="0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i="0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 suggestions to enhance the process of assessment and the quality of the learning opportunities.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f312b1eff_2_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f312b1eff_2_1:notes"/>
          <p:cNvSpPr txBox="1"/>
          <p:nvPr>
            <p:ph idx="1" type="body"/>
          </p:nvPr>
        </p:nvSpPr>
        <p:spPr>
          <a:xfrm>
            <a:off x="906357" y="4715907"/>
            <a:ext cx="4985100" cy="44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89d289d57_0_2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g1389d289d57_0_20:notes"/>
          <p:cNvSpPr txBox="1"/>
          <p:nvPr>
            <p:ph idx="1" type="body"/>
          </p:nvPr>
        </p:nvSpPr>
        <p:spPr>
          <a:xfrm>
            <a:off x="906357" y="4715907"/>
            <a:ext cx="4985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89d289d57_0_2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g1389d289d57_0_26:notes"/>
          <p:cNvSpPr txBox="1"/>
          <p:nvPr>
            <p:ph idx="1" type="body"/>
          </p:nvPr>
        </p:nvSpPr>
        <p:spPr>
          <a:xfrm>
            <a:off x="906357" y="4715907"/>
            <a:ext cx="4985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389d289d57_0_3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g1389d289d57_0_32:notes"/>
          <p:cNvSpPr txBox="1"/>
          <p:nvPr>
            <p:ph idx="1" type="body"/>
          </p:nvPr>
        </p:nvSpPr>
        <p:spPr>
          <a:xfrm>
            <a:off x="906357" y="4715907"/>
            <a:ext cx="4985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11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" name="Google Shape;46;p4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5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2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Feedback on whether: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the programme and its component parts continue to be coherent and their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outcomes aligned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with the relevant qualification descriptor set out in the applicable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qualifications framework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, supplemented where applicable by one or more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subject benchmark statements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(These are primarily for undergraduate programmes with some postgraduate ones).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the programme reflects any additional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PSRB requirements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assessments in modules of the same level are of a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comparable standard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curriculum remains current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assessment criteria, marking schemes and arrangements for classification are set at the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appropriate level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6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2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Feedback on whether: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the types of assessment are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appropriate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for the subject, the students, the respective level of study and the expected outcomes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the marking scheme/grading criteria have been properly and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consistently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applied, and whether internal marking is therefore of an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appropriate standard, fair and reliable 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the assessment processes are carried out in accordance with the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degree-awarding body's regulations and procedures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procedures governing exceptional circumstances affecting assessments, academic integrity/misconduct and borderline performances have been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considered fairly and equitably applying institutional regulations.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p7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8:notes"/>
          <p:cNvSpPr txBox="1"/>
          <p:nvPr>
            <p:ph idx="1" type="body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xternal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 examiners can be asked if they would comment on new programme proposals relevant to their area of expertise (following a change in rules that allows external examiners to be external assessors of proposals).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hite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" showMasterSp="0">
  <p:cSld name="1_Whit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1004047" y="2320918"/>
            <a:ext cx="10996706" cy="650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8000" lvl="5" marL="2743200" marR="0" rtl="0" algn="l">
              <a:spcBef>
                <a:spcPts val="700"/>
              </a:spcBef>
              <a:spcAft>
                <a:spcPts val="0"/>
              </a:spcAft>
              <a:buSzPts val="4400"/>
              <a:buFont typeface="Arial"/>
              <a:buChar char="•"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508000" lvl="6" marL="3200400" marR="0" rtl="0" algn="l">
              <a:spcBef>
                <a:spcPts val="700"/>
              </a:spcBef>
              <a:spcAft>
                <a:spcPts val="0"/>
              </a:spcAft>
              <a:buSzPts val="4400"/>
              <a:buFont typeface="Arial"/>
              <a:buChar char="•"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508000" lvl="7" marL="3657600" marR="0" rtl="0" algn="l">
              <a:spcBef>
                <a:spcPts val="700"/>
              </a:spcBef>
              <a:spcAft>
                <a:spcPts val="0"/>
              </a:spcAft>
              <a:buSzPts val="4400"/>
              <a:buFont typeface="Arial"/>
              <a:buChar char="•"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508000" lvl="8" marL="4114800" marR="0" rtl="0" algn="l">
              <a:spcBef>
                <a:spcPts val="700"/>
              </a:spcBef>
              <a:spcAft>
                <a:spcPts val="0"/>
              </a:spcAft>
              <a:buSzPts val="4400"/>
              <a:buFont typeface="Arial"/>
              <a:buChar char="•"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1004047" y="390525"/>
            <a:ext cx="10996706" cy="16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lvl="0" algn="r">
              <a:buNone/>
              <a:defRPr sz="1800">
                <a:solidFill>
                  <a:schemeClr val="tx1"/>
                </a:solidFill>
              </a:defRPr>
            </a:lvl1pPr>
            <a:lvl2pPr lvl="1" algn="r">
              <a:buNone/>
              <a:defRPr sz="1800">
                <a:solidFill>
                  <a:schemeClr val="tx1"/>
                </a:solidFill>
              </a:defRPr>
            </a:lvl2pPr>
            <a:lvl3pPr lvl="2" algn="r">
              <a:buNone/>
              <a:defRPr sz="1800">
                <a:solidFill>
                  <a:schemeClr val="tx1"/>
                </a:solidFill>
              </a:defRPr>
            </a:lvl3pPr>
            <a:lvl4pPr lvl="3" algn="r">
              <a:buNone/>
              <a:defRPr sz="1800">
                <a:solidFill>
                  <a:schemeClr val="tx1"/>
                </a:solidFill>
              </a:defRPr>
            </a:lvl4pPr>
            <a:lvl5pPr lvl="4" algn="r">
              <a:buNone/>
              <a:defRPr sz="1800">
                <a:solidFill>
                  <a:schemeClr val="tx1"/>
                </a:solidFill>
              </a:defRPr>
            </a:lvl5pPr>
            <a:lvl6pPr lvl="5" algn="r">
              <a:buNone/>
              <a:defRPr sz="1800">
                <a:solidFill>
                  <a:schemeClr val="tx1"/>
                </a:solidFill>
              </a:defRPr>
            </a:lvl6pPr>
            <a:lvl7pPr lvl="6" algn="r">
              <a:buNone/>
              <a:defRPr sz="1800">
                <a:solidFill>
                  <a:schemeClr val="tx1"/>
                </a:solidFill>
              </a:defRPr>
            </a:lvl7pPr>
            <a:lvl8pPr lvl="7" algn="r">
              <a:buNone/>
              <a:defRPr sz="1800">
                <a:solidFill>
                  <a:schemeClr val="tx1"/>
                </a:solidFill>
              </a:defRPr>
            </a:lvl8pPr>
            <a:lvl9pPr lvl="8" algn="r">
              <a:buNone/>
              <a:defRPr sz="18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rk.ac.uk/staff/teaching/learning-design/assessment/guide/" TargetMode="External"/><Relationship Id="rId4" Type="http://schemas.openxmlformats.org/officeDocument/2006/relationships/hyperlink" Target="https://www.york.ac.uk/staff/teaching/learning-design/assessment/guide/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advance-he.ac.uk/knowledge-hub/external-examining" TargetMode="External"/><Relationship Id="rId4" Type="http://schemas.openxmlformats.org/officeDocument/2006/relationships/hyperlink" Target="https://www.advance-he.ac.uk/knowledge-hub/external-examining" TargetMode="External"/><Relationship Id="rId5" Type="http://schemas.openxmlformats.org/officeDocument/2006/relationships/hyperlink" Target="https://www.advance-he.ac.uk/knowledge-hub/external-examining" TargetMode="External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gov.uk/self-assessment-tax-returns" TargetMode="External"/><Relationship Id="rId4" Type="http://schemas.openxmlformats.org/officeDocument/2006/relationships/hyperlink" Target="mailto:examiners@york.ac.uk" TargetMode="External"/><Relationship Id="rId5" Type="http://schemas.openxmlformats.org/officeDocument/2006/relationships/hyperlink" Target="https://www.york.ac.uk/staff/teaching/quality-assurance/external-examiner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docs.google.com/forms/d/1Ilt7SX2anZbdU2N1OFub15asyi_NCUFvWWlr9miofd8/edit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mailto:examiners@york.ac.uk" TargetMode="External"/><Relationship Id="rId4" Type="http://schemas.openxmlformats.org/officeDocument/2006/relationships/hyperlink" Target="https://www.york.ac.uk/staff/teaching/quality-assurance/external-examiner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rk.ac.uk/staff/teaching/learning-design/assessment/guide/" TargetMode="External"/><Relationship Id="rId4" Type="http://schemas.openxmlformats.org/officeDocument/2006/relationships/hyperlink" Target="https://www.york.ac.uk/staff/teaching/learning-design/assessment/guide/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qaa.ac.uk/quality-code/subject-benchmark-statement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290650" y="2501775"/>
            <a:ext cx="10423500" cy="6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7600" u="none" cap="none" strike="noStrike">
                <a:solidFill>
                  <a:srgbClr val="323E48"/>
                </a:solidFill>
                <a:latin typeface="Cambria"/>
                <a:ea typeface="Cambria"/>
                <a:cs typeface="Cambria"/>
                <a:sym typeface="Cambria"/>
              </a:rPr>
              <a:t>EXTERNAL EXAMINER </a:t>
            </a:r>
            <a:r>
              <a:rPr b="1" i="0" lang="en-GB" sz="7600" u="none" cap="none" strike="noStrike">
                <a:solidFill>
                  <a:srgbClr val="323E48"/>
                </a:solidFill>
                <a:latin typeface="Cambria"/>
                <a:ea typeface="Cambria"/>
                <a:cs typeface="Cambria"/>
                <a:sym typeface="Cambria"/>
              </a:rPr>
              <a:t>INDUCTION</a:t>
            </a:r>
            <a:br>
              <a:rPr b="1" i="0" lang="en-GB" sz="7600" u="none" cap="none" strike="noStrike">
                <a:solidFill>
                  <a:srgbClr val="323E48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GB" sz="4800" u="none" cap="none" strike="noStrike">
                <a:solidFill>
                  <a:srgbClr val="323E4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4800" u="none" cap="none" strike="noStrike">
                <a:solidFill>
                  <a:srgbClr val="323E48"/>
                </a:solidFill>
                <a:latin typeface="Calibri"/>
                <a:ea typeface="Calibri"/>
                <a:cs typeface="Calibri"/>
                <a:sym typeface="Calibri"/>
              </a:rPr>
              <a:t>9 </a:t>
            </a:r>
            <a:r>
              <a:rPr lang="en-GB" sz="4800">
                <a:solidFill>
                  <a:srgbClr val="323E48"/>
                </a:solidFill>
                <a:latin typeface="Calibri"/>
                <a:ea typeface="Calibri"/>
                <a:cs typeface="Calibri"/>
                <a:sym typeface="Calibri"/>
              </a:rPr>
              <a:t>September 2024</a:t>
            </a:r>
            <a:endParaRPr sz="4800">
              <a:solidFill>
                <a:srgbClr val="323E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23E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Welcome - Session starting at 1.30 pm</a:t>
            </a:r>
            <a:endParaRPr b="1" sz="4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 session will be </a:t>
            </a:r>
            <a:r>
              <a:rPr b="1" lang="en-GB" sz="3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recorded and made available to examiners unable to attend. Please let us know if you have any concerns.</a:t>
            </a:r>
            <a:endParaRPr b="1" sz="3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1004047" y="186800"/>
            <a:ext cx="109968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Boards:</a:t>
            </a:r>
            <a:endParaRPr/>
          </a:p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797900" y="2160075"/>
            <a:ext cx="114090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Scrutiny Panel (following each Assessment Period)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i="1" lang="en-GB"/>
              <a:t>Receives marks, checks penalties, considers assessment issues, recommendation for scaling etc)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3600"/>
              <a:buChar char="•"/>
            </a:pPr>
            <a:r>
              <a:rPr lang="en-GB">
                <a:solidFill>
                  <a:srgbClr val="0000FF"/>
                </a:solidFill>
              </a:rPr>
              <a:t>Departmental Exam Board (Module Board)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ts val="3600"/>
              <a:buNone/>
            </a:pPr>
            <a:r>
              <a:rPr i="1" lang="en-GB">
                <a:solidFill>
                  <a:srgbClr val="0000FF"/>
                </a:solidFill>
              </a:rPr>
              <a:t>Finalises marks for modules, input from </a:t>
            </a:r>
            <a:r>
              <a:rPr b="1" i="1" lang="en-GB">
                <a:solidFill>
                  <a:srgbClr val="0000FF"/>
                </a:solidFill>
              </a:rPr>
              <a:t>External Examiners</a:t>
            </a:r>
            <a:endParaRPr b="1" i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ts val="3600"/>
              <a:buNone/>
            </a:pPr>
            <a:r>
              <a:rPr b="1" i="1" lang="en-GB">
                <a:solidFill>
                  <a:srgbClr val="0000FF"/>
                </a:solidFill>
              </a:rPr>
              <a:t>External Examiners: please provide an oral report </a:t>
            </a:r>
            <a:endParaRPr b="1" i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i="1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Ratification Panel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i="1" lang="en-GB"/>
              <a:t>Confirms and ratifies outcomes for progression and award.</a:t>
            </a:r>
            <a:endParaRPr/>
          </a:p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1004047" y="390525"/>
            <a:ext cx="10996706" cy="16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Boards: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1004050" y="2169150"/>
            <a:ext cx="11219700" cy="6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GB"/>
              <a:t>We will ask you to:</a:t>
            </a:r>
            <a:endParaRPr b="1"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Approve processes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Confirm standards, fairness and rigour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Consider outcomes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Approve final marks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Comment and advise on all aspects (and we will listen!)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GB"/>
              <a:t>We will NOT ask you to:</a:t>
            </a:r>
            <a:endParaRPr b="1"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Mark work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Consider an individual student’s circumstances.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22860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1004047" y="390525"/>
            <a:ext cx="109968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1004050" y="2116525"/>
            <a:ext cx="11219700" cy="6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4500"/>
              <a:t>SCENARIOS</a:t>
            </a:r>
            <a:endParaRPr b="1" sz="4500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22860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1004047" y="390525"/>
            <a:ext cx="109968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1004050" y="2116525"/>
            <a:ext cx="11219700" cy="6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4500"/>
              <a:t>BREAK</a:t>
            </a:r>
            <a:endParaRPr b="1" sz="4500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22860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1004000" y="935225"/>
            <a:ext cx="1099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Guide to Assessment, Standards, Marking and Feedback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5750191" y="2160104"/>
            <a:ext cx="6689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GB"/>
              <a:t>Includes:</a:t>
            </a:r>
            <a:endParaRPr b="1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i="1" lang="en-GB"/>
              <a:t>Rules on Progression and Award</a:t>
            </a:r>
            <a:r>
              <a:rPr lang="en-GB"/>
              <a:t> for each award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i="1" lang="en-GB"/>
              <a:t>Policy on Assessment, Examiners, Marking and Feedback</a:t>
            </a:r>
            <a:endParaRPr i="1"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Board of Examiners (p.30)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External Examiners  (p.34) 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Standard and Marking (p.66)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Feedback (p.74)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hlinkClick r:id="rId4"/>
              </a:rPr>
              <a:t>https://www.york.ac.uk/staff/teaching/learning-design/assessment/guide/</a:t>
            </a:r>
            <a:r>
              <a:rPr lang="en-GB" sz="1600"/>
              <a:t> </a:t>
            </a:r>
            <a:endParaRPr sz="1600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22860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725" y="1934900"/>
            <a:ext cx="2770651" cy="3917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800000" dist="295275">
              <a:srgbClr val="000000">
                <a:alpha val="50000"/>
              </a:srgbClr>
            </a:outerShdw>
          </a:effectLst>
        </p:spPr>
      </p:pic>
      <p:pic>
        <p:nvPicPr>
          <p:cNvPr id="119" name="Google Shape;11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9125" y="5497850"/>
            <a:ext cx="2543346" cy="3596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920000" dist="2857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1004047" y="390525"/>
            <a:ext cx="10996706" cy="16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University of York Progression &amp; Award Rules - </a:t>
            </a:r>
            <a:r>
              <a:rPr lang="en-GB" sz="4000"/>
              <a:t>Undergraduate Programmes</a:t>
            </a:r>
            <a:endParaRPr sz="4000"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752450" y="2521175"/>
            <a:ext cx="11499900" cy="7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/>
              <a:t>Based on credit weighted average (rounded to nearest integer)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First-class Honours average </a:t>
            </a:r>
            <a:r>
              <a:rPr b="1" lang="en-GB">
                <a:solidFill>
                  <a:srgbClr val="953735"/>
                </a:solidFill>
              </a:rPr>
              <a:t>≥70 </a:t>
            </a:r>
            <a:endParaRPr b="1">
              <a:solidFill>
                <a:srgbClr val="953735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Upper second-class Honours </a:t>
            </a:r>
            <a:r>
              <a:rPr b="1" lang="en-GB">
                <a:solidFill>
                  <a:srgbClr val="953735"/>
                </a:solidFill>
              </a:rPr>
              <a:t>60 ≤ average &lt; 70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Lower second-class Honours </a:t>
            </a:r>
            <a:r>
              <a:rPr b="1" lang="en-GB">
                <a:solidFill>
                  <a:srgbClr val="953735"/>
                </a:solidFill>
              </a:rPr>
              <a:t>50 ≤ average &lt; 60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Third-class Honours </a:t>
            </a:r>
            <a:r>
              <a:rPr b="1" lang="en-GB">
                <a:solidFill>
                  <a:srgbClr val="953735"/>
                </a:solidFill>
              </a:rPr>
              <a:t>40 ≤ average &lt; 50</a:t>
            </a:r>
            <a:endParaRPr/>
          </a:p>
          <a:p>
            <a:pPr indent="22860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/>
              <a:t>3-year Bachelors weighted 0:2:3   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/>
              <a:t>4-year Integrated Masters weighted: 0:2:3:3</a:t>
            </a:r>
            <a:endParaRPr/>
          </a:p>
          <a:p>
            <a:pPr indent="22860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1004047" y="390525"/>
            <a:ext cx="10996706" cy="16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University of York Progression and Award Rules - </a:t>
            </a:r>
            <a:r>
              <a:rPr lang="en-GB" sz="4000"/>
              <a:t>Undergraduate Programmes</a:t>
            </a:r>
            <a:endParaRPr sz="4000"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673600" y="2211025"/>
            <a:ext cx="11754000" cy="7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/>
              <a:t>Based on credit weighted average (rounded to nearest integer)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GB" u="sng"/>
              <a:t>Borderline cases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Possible first-class Honours average </a:t>
            </a:r>
            <a:r>
              <a:rPr b="1" lang="en-GB">
                <a:solidFill>
                  <a:srgbClr val="953735"/>
                </a:solidFill>
              </a:rPr>
              <a:t>≥68 </a:t>
            </a:r>
            <a:endParaRPr b="1">
              <a:solidFill>
                <a:srgbClr val="953735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Possible Upper second-class Honours </a:t>
            </a:r>
            <a:r>
              <a:rPr b="1" lang="en-GB">
                <a:solidFill>
                  <a:srgbClr val="953735"/>
                </a:solidFill>
              </a:rPr>
              <a:t>58 ≤ average &lt; 60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Possible Lower second-class Honours </a:t>
            </a:r>
            <a:r>
              <a:rPr b="1" lang="en-GB">
                <a:solidFill>
                  <a:srgbClr val="953735"/>
                </a:solidFill>
              </a:rPr>
              <a:t>48 ≤ average &lt; 50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Possible Third-class Honours </a:t>
            </a:r>
            <a:r>
              <a:rPr b="1" lang="en-GB">
                <a:solidFill>
                  <a:srgbClr val="953735"/>
                </a:solidFill>
              </a:rPr>
              <a:t>38 ≤ average &lt; 40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/>
              <a:t>3-year Bachelors when weighted 0:1:1 </a:t>
            </a:r>
            <a:r>
              <a:rPr b="1" lang="en-GB"/>
              <a:t>OR</a:t>
            </a:r>
            <a:r>
              <a:rPr lang="en-GB"/>
              <a:t> 0:1:2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/>
              <a:t>4-year Integrated Masters when weighted : 0:1:1:1 </a:t>
            </a:r>
            <a:r>
              <a:rPr b="1" lang="en-GB"/>
              <a:t>OR</a:t>
            </a:r>
            <a:r>
              <a:rPr lang="en-GB"/>
              <a:t> 0:1:2:2</a:t>
            </a:r>
            <a:endParaRPr/>
          </a:p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1004047" y="971975"/>
            <a:ext cx="109968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University of York Progression and Award Rules - </a:t>
            </a:r>
            <a:r>
              <a:rPr lang="en-GB" sz="4000"/>
              <a:t>Postgraduate Taught (Masters)</a:t>
            </a:r>
            <a:endParaRPr sz="4000"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1033575" y="2597575"/>
            <a:ext cx="10996800" cy="6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/>
              <a:t>Based on credit weighted average (rounded to nearest integer)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Distinction: average </a:t>
            </a:r>
            <a:r>
              <a:rPr b="1" lang="en-GB">
                <a:solidFill>
                  <a:srgbClr val="953735"/>
                </a:solidFill>
              </a:rPr>
              <a:t>≥70 </a:t>
            </a:r>
            <a:r>
              <a:rPr b="1" lang="en-GB"/>
              <a:t>and</a:t>
            </a:r>
            <a:r>
              <a:rPr b="1" lang="en-GB">
                <a:solidFill>
                  <a:srgbClr val="953735"/>
                </a:solidFill>
              </a:rPr>
              <a:t> </a:t>
            </a:r>
            <a:r>
              <a:rPr b="1" lang="en-GB">
                <a:solidFill>
                  <a:srgbClr val="953735"/>
                </a:solidFill>
              </a:rPr>
              <a:t>≥70 on capstone project</a:t>
            </a:r>
            <a:endParaRPr b="1">
              <a:solidFill>
                <a:srgbClr val="953735"/>
              </a:solidFill>
            </a:endParaRPr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Merit: average </a:t>
            </a:r>
            <a:r>
              <a:rPr b="1" lang="en-GB">
                <a:solidFill>
                  <a:srgbClr val="953735"/>
                </a:solidFill>
              </a:rPr>
              <a:t>≥60 </a:t>
            </a:r>
            <a:r>
              <a:rPr b="1" lang="en-GB"/>
              <a:t>and</a:t>
            </a:r>
            <a:r>
              <a:rPr b="1" lang="en-GB">
                <a:solidFill>
                  <a:srgbClr val="953735"/>
                </a:solidFill>
              </a:rPr>
              <a:t> </a:t>
            </a:r>
            <a:r>
              <a:rPr b="1" lang="en-GB">
                <a:solidFill>
                  <a:srgbClr val="953735"/>
                </a:solidFill>
              </a:rPr>
              <a:t>≥60 on capstone project</a:t>
            </a:r>
            <a:endParaRPr/>
          </a:p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683300" y="492400"/>
            <a:ext cx="11841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University of York Progression &amp; Award Rules</a:t>
            </a:r>
            <a:r>
              <a:rPr lang="en-GB" sz="4400"/>
              <a:t> </a:t>
            </a:r>
            <a:r>
              <a:rPr lang="en-GB" sz="4000"/>
              <a:t>- </a:t>
            </a:r>
            <a:r>
              <a:rPr lang="en-GB" sz="3600"/>
              <a:t>Compensation &amp; Re-assessment Principles</a:t>
            </a:r>
            <a:endParaRPr sz="3600"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647150" y="1655200"/>
            <a:ext cx="11710500" cy="74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GB"/>
              <a:t>Compensation</a:t>
            </a:r>
            <a:r>
              <a:rPr lang="en-GB"/>
              <a:t> allowed, but only if: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Stage average is at pass level, AND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A “compensatable fail” mark is achieved in all modules, AND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Maximum number of credits compensation not exceeded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GB"/>
              <a:t>Reassessment</a:t>
            </a:r>
            <a:r>
              <a:rPr lang="en-GB"/>
              <a:t> allowed, but only if: 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Maximum credits of reassessment not exceeded, AND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Maximum credits of “outright fail” not exceeded</a:t>
            </a:r>
            <a:endParaRPr/>
          </a:p>
          <a:p>
            <a:pPr indent="-342900" lvl="0" marL="5715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/>
              <a:t>Reassessment “caps” are applied at </a:t>
            </a:r>
            <a:r>
              <a:rPr b="1" lang="en-GB"/>
              <a:t>stage</a:t>
            </a:r>
            <a:r>
              <a:rPr lang="en-GB"/>
              <a:t>-level not module level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>
              <a:solidFill>
                <a:srgbClr val="953735"/>
              </a:solidFill>
            </a:endParaRPr>
          </a:p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1004047" y="390525"/>
            <a:ext cx="10996706" cy="16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useful guide</a:t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777800" y="3440550"/>
            <a:ext cx="5495400" cy="28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lang="en-GB" sz="3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Advance HE’s </a:t>
            </a:r>
            <a:r>
              <a:rPr i="0" lang="en-GB" sz="3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handbook</a:t>
            </a:r>
            <a:r>
              <a:rPr i="0" lang="en-GB" sz="3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for external examining</a:t>
            </a:r>
            <a:r>
              <a:rPr i="0" lang="en-GB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(Fe</a:t>
            </a:r>
            <a:r>
              <a:rPr lang="en-GB" sz="3400">
                <a:latin typeface="Calibri"/>
                <a:ea typeface="Calibri"/>
                <a:cs typeface="Calibri"/>
                <a:sym typeface="Calibri"/>
              </a:rPr>
              <a:t>b 2019) is a useful reference point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3200" y="928825"/>
            <a:ext cx="5843200" cy="824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004047" y="2160104"/>
            <a:ext cx="10996706" cy="666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Steve King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Chair: </a:t>
            </a:r>
            <a:r>
              <a:rPr b="1" lang="en-GB"/>
              <a:t>Standing Committee on Assessment (SCA)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Aimee Yeoman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Secretary of SCA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Rebecca Millan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Administrator, Student &amp; Academic Services Team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1004047" y="390525"/>
            <a:ext cx="10996706" cy="16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</a:t>
            </a:r>
            <a:endParaRPr/>
          </a:p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842725" y="2027650"/>
            <a:ext cx="5796600" cy="72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en-GB" sz="3800"/>
              <a:t>Purpose</a:t>
            </a:r>
            <a:endParaRPr sz="3800"/>
          </a:p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en-GB" sz="3800"/>
              <a:t>Design of the template</a:t>
            </a:r>
            <a:endParaRPr sz="3800"/>
          </a:p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en-GB" sz="3800"/>
              <a:t>Key features of a ‘good’ report</a:t>
            </a:r>
            <a:endParaRPr sz="3800">
              <a:solidFill>
                <a:srgbClr val="FF0000"/>
              </a:solidFill>
            </a:endParaRPr>
          </a:p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en-GB" sz="3800"/>
              <a:t>University’s quality assurance framework</a:t>
            </a:r>
            <a:endParaRPr sz="3800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>
            <p:ph type="title"/>
          </p:nvPr>
        </p:nvSpPr>
        <p:spPr>
          <a:xfrm>
            <a:off x="1004050" y="390525"/>
            <a:ext cx="3992400" cy="890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Report</a:t>
            </a: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6375" y="780100"/>
            <a:ext cx="5890901" cy="115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4">
            <a:alphaModFix/>
          </a:blip>
          <a:srcRect b="-1626" l="-1626" r="0" t="0"/>
          <a:stretch/>
        </p:blipFill>
        <p:spPr>
          <a:xfrm>
            <a:off x="6406376" y="2358150"/>
            <a:ext cx="5890900" cy="26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0251" y="5439025"/>
            <a:ext cx="2583150" cy="296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753200" y="1941575"/>
            <a:ext cx="11498400" cy="7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Key feature of our annual monitoring and enhancement processes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571500" lvl="0" marL="5715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Evidences comparability of our awards, appropriateness of standards, assessment process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571500" lvl="0" marL="5715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Sector expectation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571500" lvl="0" marL="5715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Designed in accordance with the guiding principles  in Quality Code Advice and Guidance: External Expertise.</a:t>
            </a:r>
            <a:endParaRPr/>
          </a:p>
        </p:txBody>
      </p:sp>
      <p:sp>
        <p:nvSpPr>
          <p:cNvPr id="171" name="Google Shape;171;p24"/>
          <p:cNvSpPr txBox="1"/>
          <p:nvPr>
            <p:ph type="title"/>
          </p:nvPr>
        </p:nvSpPr>
        <p:spPr>
          <a:xfrm>
            <a:off x="1004047" y="390525"/>
            <a:ext cx="10996706" cy="1222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Report</a:t>
            </a:r>
            <a:endParaRPr/>
          </a:p>
        </p:txBody>
      </p:sp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565575" y="1934825"/>
            <a:ext cx="11937000" cy="7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Reflection on Standards</a:t>
            </a:r>
            <a:endParaRPr/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comparability of standards (in context of other UK degree awarding bodies)</a:t>
            </a:r>
            <a:endParaRPr/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course structure &amp; content (in context of the level of the qualification &amp; benchmark statement)</a:t>
            </a:r>
            <a:endParaRPr/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marking scheme/grading criteria &amp; extent to which it has been rigorously &amp; consistently applied</a:t>
            </a:r>
            <a:endParaRPr/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threshold standards are met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 txBox="1"/>
          <p:nvPr>
            <p:ph type="title"/>
          </p:nvPr>
        </p:nvSpPr>
        <p:spPr>
          <a:xfrm>
            <a:off x="1004000" y="806850"/>
            <a:ext cx="109968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Design Template </a:t>
            </a:r>
            <a:endParaRPr/>
          </a:p>
        </p:txBody>
      </p:sp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565575" y="1934825"/>
            <a:ext cx="11435100" cy="7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Reflection on Assessment</a:t>
            </a:r>
            <a:endParaRPr/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appropriateness</a:t>
            </a:r>
            <a:r>
              <a:rPr lang="en-GB"/>
              <a:t> of methods (for the </a:t>
            </a:r>
            <a:r>
              <a:rPr b="1" lang="en-GB"/>
              <a:t>subject</a:t>
            </a:r>
            <a:r>
              <a:rPr lang="en-GB"/>
              <a:t>, </a:t>
            </a:r>
            <a:r>
              <a:rPr b="1" lang="en-GB"/>
              <a:t>level</a:t>
            </a:r>
            <a:r>
              <a:rPr lang="en-GB"/>
              <a:t>, and </a:t>
            </a:r>
            <a:r>
              <a:rPr b="1" lang="en-GB"/>
              <a:t>learning outcomes</a:t>
            </a:r>
            <a:r>
              <a:rPr lang="en-GB"/>
              <a:t>)</a:t>
            </a:r>
            <a:endParaRPr/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conduct of the Board of Examiners (</a:t>
            </a:r>
            <a:r>
              <a:rPr b="1" lang="en-GB"/>
              <a:t>fair &amp; equitable</a:t>
            </a:r>
            <a:r>
              <a:rPr lang="en-GB"/>
              <a:t> application of rules for assessment, progression, award etc)</a:t>
            </a:r>
            <a:endParaRPr/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effectiveness of administrative arrangements (e.g. time to review assessment sample).</a:t>
            </a:r>
            <a:endParaRPr/>
          </a:p>
        </p:txBody>
      </p:sp>
      <p:sp>
        <p:nvSpPr>
          <p:cNvPr id="185" name="Google Shape;185;p26"/>
          <p:cNvSpPr txBox="1"/>
          <p:nvPr>
            <p:ph type="title"/>
          </p:nvPr>
        </p:nvSpPr>
        <p:spPr>
          <a:xfrm>
            <a:off x="1004000" y="806850"/>
            <a:ext cx="109968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Design Template</a:t>
            </a:r>
            <a:endParaRPr/>
          </a:p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565575" y="1488775"/>
            <a:ext cx="11466900" cy="7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Reflection on quality of teaching and learning</a:t>
            </a:r>
            <a:endParaRPr/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(</a:t>
            </a:r>
            <a:r>
              <a:rPr i="1" lang="en-GB"/>
              <a:t>in so far as you are able</a:t>
            </a:r>
            <a:r>
              <a:rPr lang="en-GB"/>
              <a:t>) as revealed in assessments &amp; by student performance.</a:t>
            </a:r>
            <a:endParaRPr/>
          </a:p>
          <a:p>
            <a:pPr indent="0" lvl="0" marL="904875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Optional sections</a:t>
            </a:r>
            <a:endParaRPr/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Induction (first year of appointment)</a:t>
            </a:r>
            <a:endParaRPr/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End of term overview</a:t>
            </a:r>
            <a:endParaRPr/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Previous issues (considered &amp; responded to?)</a:t>
            </a:r>
            <a:endParaRPr/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Additional comments</a:t>
            </a:r>
            <a:endParaRPr/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Feedback on the form.</a:t>
            </a:r>
            <a:endParaRPr/>
          </a:p>
        </p:txBody>
      </p:sp>
      <p:sp>
        <p:nvSpPr>
          <p:cNvPr id="192" name="Google Shape;192;p27"/>
          <p:cNvSpPr txBox="1"/>
          <p:nvPr>
            <p:ph type="title"/>
          </p:nvPr>
        </p:nvSpPr>
        <p:spPr>
          <a:xfrm>
            <a:off x="1035675" y="420300"/>
            <a:ext cx="109968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Design Template</a:t>
            </a:r>
            <a:endParaRPr/>
          </a:p>
        </p:txBody>
      </p:sp>
      <p:sp>
        <p:nvSpPr>
          <p:cNvPr id="193" name="Google Shape;193;p27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565575" y="1607725"/>
            <a:ext cx="11435100" cy="76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Overall opinion on whether:  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  <a:p>
            <a:pPr indent="-226695" lvl="0" marL="22669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a) the standards set for this/these award(s) are appropriate for qualifications at this level, in this subject     </a:t>
            </a:r>
            <a:endParaRPr>
              <a:solidFill>
                <a:srgbClr val="000000"/>
              </a:solidFill>
            </a:endParaRPr>
          </a:p>
          <a:p>
            <a:pPr indent="-226694" lvl="0" marL="683895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YES/NO</a:t>
            </a:r>
            <a:endParaRPr>
              <a:solidFill>
                <a:srgbClr val="000000"/>
              </a:solidFill>
            </a:endParaRPr>
          </a:p>
          <a:p>
            <a:pPr indent="-226695" lvl="0" marL="226695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b)	the academic standards and the achievements of students are comparable with similar programmes or subjects in other UK degree-awarding bodies with which you are familiar</a:t>
            </a:r>
            <a:endParaRPr>
              <a:solidFill>
                <a:srgbClr val="000000"/>
              </a:solidFill>
            </a:endParaRPr>
          </a:p>
          <a:p>
            <a:pPr indent="-226695" lvl="0" marL="226695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      YES/NO</a:t>
            </a:r>
            <a:endParaRPr>
              <a:solidFill>
                <a:srgbClr val="000000"/>
              </a:solidFill>
            </a:endParaRPr>
          </a:p>
          <a:p>
            <a:pPr indent="-226695" lvl="0" marL="226695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c)	the processes for assessment, examination and the determination of awards are sound and fairly conducted in line with the University’s regulations and procedures: </a:t>
            </a:r>
            <a:endParaRPr>
              <a:solidFill>
                <a:srgbClr val="000000"/>
              </a:solidFill>
            </a:endParaRPr>
          </a:p>
          <a:p>
            <a:pPr indent="-226695" lvl="0" marL="226695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       YES/NO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8"/>
          <p:cNvSpPr txBox="1"/>
          <p:nvPr>
            <p:ph type="title"/>
          </p:nvPr>
        </p:nvSpPr>
        <p:spPr>
          <a:xfrm>
            <a:off x="1004000" y="479750"/>
            <a:ext cx="109968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Design Template - Assurance</a:t>
            </a:r>
            <a:endParaRPr/>
          </a:p>
        </p:txBody>
      </p:sp>
      <p:sp>
        <p:nvSpPr>
          <p:cNvPr id="200" name="Google Shape;200;p28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862050" y="1744725"/>
            <a:ext cx="10996800" cy="7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Be s</a:t>
            </a:r>
            <a:r>
              <a:rPr lang="en-GB"/>
              <a:t>ufficiently detailed - </a:t>
            </a:r>
            <a:r>
              <a:rPr lang="en-GB"/>
              <a:t>Fully address each point on the template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Be constructively written – aid enhancement</a:t>
            </a:r>
            <a:r>
              <a:rPr lang="en-GB"/>
              <a:t> –</a:t>
            </a:r>
            <a:r>
              <a:rPr lang="en-GB"/>
              <a:t> identify possible actions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572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Observe confidentiality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572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Recognise and highlight good practice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572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Be submitted on time – if there is a delay, please keep us posted.</a:t>
            </a:r>
            <a:endParaRPr/>
          </a:p>
        </p:txBody>
      </p:sp>
      <p:sp>
        <p:nvSpPr>
          <p:cNvPr id="206" name="Google Shape;206;p29"/>
          <p:cNvSpPr txBox="1"/>
          <p:nvPr>
            <p:ph type="title"/>
          </p:nvPr>
        </p:nvSpPr>
        <p:spPr>
          <a:xfrm>
            <a:off x="1004047" y="634999"/>
            <a:ext cx="10996706" cy="847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Reports should…. </a:t>
            </a:r>
            <a:endParaRPr/>
          </a:p>
        </p:txBody>
      </p:sp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idx="1" type="body"/>
          </p:nvPr>
        </p:nvSpPr>
        <p:spPr>
          <a:xfrm>
            <a:off x="1004000" y="1825450"/>
            <a:ext cx="10996800" cy="7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GB"/>
              <a:t>Department</a:t>
            </a:r>
            <a:r>
              <a:rPr lang="en-GB"/>
              <a:t> – Boards of Studies – Annual Review Process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571500" lvl="0" marL="5715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GB"/>
              <a:t>Academic Quality Team</a:t>
            </a:r>
            <a:r>
              <a:rPr lang="en-GB"/>
              <a:t> – create a log of issues raised on which the Department must indicate actions taken in response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571500" lvl="0" marL="5715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GB"/>
              <a:t>University</a:t>
            </a:r>
            <a:r>
              <a:rPr lang="en-GB"/>
              <a:t> – Standing Committee on Assessment and University Teaching Committee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571500" lvl="0" marL="5715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Shared with Student Representatives.</a:t>
            </a:r>
            <a:endParaRPr/>
          </a:p>
        </p:txBody>
      </p:sp>
      <p:sp>
        <p:nvSpPr>
          <p:cNvPr id="213" name="Google Shape;213;p30"/>
          <p:cNvSpPr txBox="1"/>
          <p:nvPr>
            <p:ph type="title"/>
          </p:nvPr>
        </p:nvSpPr>
        <p:spPr>
          <a:xfrm>
            <a:off x="1004047" y="812799"/>
            <a:ext cx="10996706" cy="812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Scrutiny of the Report</a:t>
            </a:r>
            <a:endParaRPr/>
          </a:p>
        </p:txBody>
      </p:sp>
      <p:sp>
        <p:nvSpPr>
          <p:cNvPr id="214" name="Google Shape;214;p30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546050" y="1636750"/>
            <a:ext cx="11912700" cy="6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Department </a:t>
            </a:r>
            <a:endParaRPr/>
          </a:p>
          <a:p>
            <a:pPr indent="-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response must address issues raised and indicate action(s) to be taken (or not) in response</a:t>
            </a:r>
            <a:endParaRPr/>
          </a:p>
          <a:p>
            <a:pPr indent="-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monitored via routine quality assurance processes</a:t>
            </a:r>
            <a:endParaRPr/>
          </a:p>
          <a:p>
            <a:pPr indent="-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indicate in subsequent report if unsatisfactory response.</a:t>
            </a:r>
            <a:endParaRPr/>
          </a:p>
          <a:p>
            <a:pPr indent="0" lvl="0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71500" lvl="0" marL="5715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University acknowledgement &amp; thank you</a:t>
            </a:r>
            <a:endParaRPr/>
          </a:p>
          <a:p>
            <a:pPr indent="-45720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-GB"/>
              <a:t>further correspondence if serious concerns are raised.</a:t>
            </a:r>
            <a:endParaRPr/>
          </a:p>
        </p:txBody>
      </p:sp>
      <p:sp>
        <p:nvSpPr>
          <p:cNvPr id="220" name="Google Shape;220;p31"/>
          <p:cNvSpPr txBox="1"/>
          <p:nvPr>
            <p:ph type="title"/>
          </p:nvPr>
        </p:nvSpPr>
        <p:spPr>
          <a:xfrm>
            <a:off x="1004047" y="538049"/>
            <a:ext cx="109968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Response to the Report</a:t>
            </a:r>
            <a:endParaRPr/>
          </a:p>
        </p:txBody>
      </p:sp>
      <p:sp>
        <p:nvSpPr>
          <p:cNvPr id="221" name="Google Shape;221;p31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idx="1" type="body"/>
          </p:nvPr>
        </p:nvSpPr>
        <p:spPr>
          <a:xfrm>
            <a:off x="870075" y="1453050"/>
            <a:ext cx="11539500" cy="79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/>
              <a:t>Fees: </a:t>
            </a:r>
            <a:endParaRPr b="1" sz="3400"/>
          </a:p>
          <a:p>
            <a:pPr indent="-485900" lvl="1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GB" sz="3400"/>
              <a:t>Fees are finalised each year on account of student numbers</a:t>
            </a:r>
            <a:endParaRPr sz="3400"/>
          </a:p>
          <a:p>
            <a:pPr indent="-485900" lvl="1" marL="5400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GB" sz="3400"/>
              <a:t>Fees are paid after receipt of the annual report </a:t>
            </a:r>
            <a:endParaRPr sz="3400"/>
          </a:p>
          <a:p>
            <a:pPr indent="-485900" lvl="1" marL="5400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3400"/>
              <a:buChar char="•"/>
            </a:pPr>
            <a:r>
              <a:rPr lang="en-GB" sz="3400"/>
              <a:t>PG Examiners need to complete a </a:t>
            </a:r>
            <a:r>
              <a:rPr lang="en-GB" sz="3400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self-assessment tax return</a:t>
            </a:r>
            <a:endParaRPr sz="3400"/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400"/>
              <a:t>Expenses: </a:t>
            </a:r>
            <a:endParaRPr b="1" sz="3400"/>
          </a:p>
          <a:p>
            <a:pPr indent="-4445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3400"/>
              <a:buChar char="•"/>
            </a:pPr>
            <a:r>
              <a:rPr lang="en-GB" sz="3400"/>
              <a:t>Travelling &amp; other reasonable expenses, if incurred, will be reimbursed</a:t>
            </a:r>
            <a:endParaRPr sz="3400"/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GB" sz="3400"/>
              <a:t>Expenses are paid on submission of a claim form (</a:t>
            </a:r>
            <a:r>
              <a:rPr lang="en-GB" sz="3400"/>
              <a:t>this</a:t>
            </a:r>
            <a:r>
              <a:rPr lang="en-GB" sz="3400"/>
              <a:t> should be submitted within 3 months of incurring the expense) and sent to </a:t>
            </a:r>
            <a:r>
              <a:rPr lang="en-GB" sz="3400" u="sng">
                <a:solidFill>
                  <a:schemeClr val="hlink"/>
                </a:solidFill>
                <a:hlinkClick r:id="rId4"/>
              </a:rPr>
              <a:t>examiners@york.ac.uk</a:t>
            </a:r>
            <a:endParaRPr sz="3400"/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GB" sz="3400"/>
              <a:t>C</a:t>
            </a:r>
            <a:r>
              <a:rPr lang="en-GB" sz="3400"/>
              <a:t>laim form </a:t>
            </a:r>
            <a:r>
              <a:rPr lang="en-GB" sz="3400"/>
              <a:t>and guidelines are</a:t>
            </a:r>
            <a:r>
              <a:rPr lang="en-GB" sz="3400"/>
              <a:t> on the </a:t>
            </a:r>
            <a:r>
              <a:rPr lang="en-GB" sz="3400" u="sng">
                <a:solidFill>
                  <a:schemeClr val="hlink"/>
                </a:solidFill>
                <a:hlinkClick r:id="rId5"/>
              </a:rPr>
              <a:t>UoY External Examiners web page</a:t>
            </a:r>
            <a:r>
              <a:rPr lang="en-GB" sz="3400"/>
              <a:t>.</a:t>
            </a:r>
            <a:r>
              <a:rPr lang="en-GB" sz="3400"/>
              <a:t> </a:t>
            </a:r>
            <a:endParaRPr sz="3400"/>
          </a:p>
        </p:txBody>
      </p:sp>
      <p:sp>
        <p:nvSpPr>
          <p:cNvPr id="227" name="Google Shape;227;p32"/>
          <p:cNvSpPr txBox="1"/>
          <p:nvPr>
            <p:ph type="title"/>
          </p:nvPr>
        </p:nvSpPr>
        <p:spPr>
          <a:xfrm>
            <a:off x="1003997" y="393949"/>
            <a:ext cx="109968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Fees and Expenses</a:t>
            </a:r>
            <a:endParaRPr/>
          </a:p>
        </p:txBody>
      </p:sp>
      <p:sp>
        <p:nvSpPr>
          <p:cNvPr id="228" name="Google Shape;228;p32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004047" y="2160104"/>
            <a:ext cx="10996706" cy="666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/>
              <a:t>You all play a critical role in assisting the University to discharge its responsibilities for Quality and Standards – Thank you!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-571500" lvl="0" marL="5715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Independent advice to us on academic standards &amp; quality of assessment</a:t>
            </a:r>
            <a:endParaRPr/>
          </a:p>
          <a:p>
            <a:pPr indent="-571500" lvl="0" marL="5715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Critical friend to the department &amp; University</a:t>
            </a:r>
            <a:endParaRPr/>
          </a:p>
          <a:p>
            <a:pPr indent="-571500" lvl="0" marL="5715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Advocate in the students’ learning experience</a:t>
            </a:r>
            <a:endParaRPr/>
          </a:p>
          <a:p>
            <a:pPr indent="22860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1004047" y="390525"/>
            <a:ext cx="10996706" cy="16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Role</a:t>
            </a:r>
            <a:endParaRPr/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idx="1" type="body"/>
          </p:nvPr>
        </p:nvSpPr>
        <p:spPr>
          <a:xfrm>
            <a:off x="1004047" y="2320918"/>
            <a:ext cx="10996800" cy="65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3"/>
          <p:cNvSpPr txBox="1"/>
          <p:nvPr>
            <p:ph type="title"/>
          </p:nvPr>
        </p:nvSpPr>
        <p:spPr>
          <a:xfrm>
            <a:off x="1004047" y="390525"/>
            <a:ext cx="10996800" cy="16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3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6" name="Google Shape;2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875" y="866775"/>
            <a:ext cx="11449050" cy="80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>
            <p:ph idx="1" type="body"/>
          </p:nvPr>
        </p:nvSpPr>
        <p:spPr>
          <a:xfrm>
            <a:off x="870075" y="1453050"/>
            <a:ext cx="11539500" cy="79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  <a:p>
            <a:pPr indent="0" lvl="0" marL="45720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6000"/>
              <a:t>Any Questions?</a:t>
            </a:r>
            <a:endParaRPr b="1" sz="6000"/>
          </a:p>
        </p:txBody>
      </p:sp>
      <p:sp>
        <p:nvSpPr>
          <p:cNvPr id="242" name="Google Shape;242;p34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/>
          <p:nvPr>
            <p:ph idx="1" type="body"/>
          </p:nvPr>
        </p:nvSpPr>
        <p:spPr>
          <a:xfrm>
            <a:off x="870075" y="1453050"/>
            <a:ext cx="11539500" cy="79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400"/>
              <a:t>Evaluation</a:t>
            </a:r>
            <a:endParaRPr b="1" sz="3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/>
              <a:t>We would greatly appreciate your feedback on this event to help us improve our delivery at future events.  Would you please take a few minutes after this meeting to complete our </a:t>
            </a:r>
            <a:r>
              <a:rPr lang="en-GB" sz="3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evaluation form</a:t>
            </a:r>
            <a:r>
              <a:rPr lang="en-GB" sz="3000"/>
              <a:t>, the link to which is on the Agenda?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</p:txBody>
      </p:sp>
      <p:sp>
        <p:nvSpPr>
          <p:cNvPr id="248" name="Google Shape;248;p35"/>
          <p:cNvSpPr txBox="1"/>
          <p:nvPr>
            <p:ph type="title"/>
          </p:nvPr>
        </p:nvSpPr>
        <p:spPr>
          <a:xfrm>
            <a:off x="1003997" y="393949"/>
            <a:ext cx="109968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5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idx="1" type="body"/>
          </p:nvPr>
        </p:nvSpPr>
        <p:spPr>
          <a:xfrm>
            <a:off x="870075" y="1453050"/>
            <a:ext cx="11539500" cy="79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400"/>
              <a:t>Contact Details</a:t>
            </a:r>
            <a:endParaRPr b="1" sz="3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Email address: </a:t>
            </a:r>
            <a:r>
              <a:rPr lang="en-GB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examiners@york.ac.uk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Website: </a:t>
            </a:r>
            <a:r>
              <a:rPr lang="en-GB">
                <a:solidFill>
                  <a:srgbClr val="000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External Examiners</a:t>
            </a:r>
            <a:r>
              <a:rPr lang="en-GB"/>
              <a:t> - link is on the Agenda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</p:txBody>
      </p:sp>
      <p:sp>
        <p:nvSpPr>
          <p:cNvPr id="255" name="Google Shape;255;p36"/>
          <p:cNvSpPr txBox="1"/>
          <p:nvPr>
            <p:ph type="title"/>
          </p:nvPr>
        </p:nvSpPr>
        <p:spPr>
          <a:xfrm>
            <a:off x="1003997" y="393949"/>
            <a:ext cx="109968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6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1004000" y="935225"/>
            <a:ext cx="1099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Guide to Assessment, Standards, Marking and Feedback</a:t>
            </a:r>
            <a:endParaRPr/>
          </a:p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5750191" y="2160104"/>
            <a:ext cx="6689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GB"/>
              <a:t>Includes:</a:t>
            </a:r>
            <a:endParaRPr b="1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i="1" lang="en-GB"/>
              <a:t>Rules on Progression and Award</a:t>
            </a:r>
            <a:r>
              <a:rPr lang="en-GB"/>
              <a:t> for each award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i="1" lang="en-GB"/>
              <a:t>Policy on Assessment, Examiners, Marking and Feedback</a:t>
            </a:r>
            <a:endParaRPr i="1"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Board of Examiners (p.30)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External Examiners  (p.34) 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Standard and Marking (p.66)</a:t>
            </a:r>
            <a:endParaRPr/>
          </a:p>
          <a:p>
            <a:pPr indent="-571500" lvl="0" marL="571500" rtl="0" algn="l"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Feedback (p.74)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hlinkClick r:id="rId4"/>
              </a:rPr>
              <a:t>https://www.york.ac.uk/staff/teaching/learning-design/assessment/guide/</a:t>
            </a:r>
            <a:r>
              <a:rPr lang="en-GB" sz="1600"/>
              <a:t> </a:t>
            </a:r>
            <a:endParaRPr sz="1600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22860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725" y="1934900"/>
            <a:ext cx="2770651" cy="3917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800000" dist="295275">
              <a:srgbClr val="000000">
                <a:alpha val="50000"/>
              </a:srgbClr>
            </a:outerShdw>
          </a:effectLst>
        </p:spPr>
      </p:pic>
      <p:pic>
        <p:nvPicPr>
          <p:cNvPr id="43" name="Google Shape;43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9125" y="5497850"/>
            <a:ext cx="2543346" cy="3596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920000" dist="2857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1004046" y="438400"/>
            <a:ext cx="109968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Role</a:t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1004051" y="1490200"/>
            <a:ext cx="1099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us meet our our crucial obligations as a degree-awarding body. </a:t>
            </a:r>
            <a:endParaRPr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3">
            <a:alphaModFix/>
          </a:blip>
          <a:srcRect b="0" l="7715" r="0" t="0"/>
          <a:stretch/>
        </p:blipFill>
        <p:spPr>
          <a:xfrm>
            <a:off x="598516" y="4426367"/>
            <a:ext cx="9800907" cy="44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541" y="2789217"/>
            <a:ext cx="9166692" cy="18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27828" y="7647202"/>
            <a:ext cx="3619352" cy="174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08483" y="2473742"/>
            <a:ext cx="2868840" cy="329721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788700" y="420375"/>
            <a:ext cx="11864400" cy="126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Your Role: Maintaining academic standards</a:t>
            </a:r>
            <a:endParaRPr sz="4400"/>
          </a:p>
        </p:txBody>
      </p:sp>
      <p:sp>
        <p:nvSpPr>
          <p:cNvPr id="60" name="Google Shape;60;p9"/>
          <p:cNvSpPr/>
          <p:nvPr/>
        </p:nvSpPr>
        <p:spPr>
          <a:xfrm>
            <a:off x="1004050" y="2046075"/>
            <a:ext cx="10957800" cy="71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Feedback on whether: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programme and its components continue to be coherent, their 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outcomes aligned 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the relevant qualification descriptor in the applicable 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qualifications framework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any relevant </a:t>
            </a:r>
            <a:r>
              <a:rPr b="1" lang="en-GB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subject benchmark statements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programme reflects any additional 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PSRB requirements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ssessments in modules of the same level are of a 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comparable standard 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 remains current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criteria, marking schemes and arrangements for classification are set at the 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appropriate level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793725" y="390425"/>
            <a:ext cx="111420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Your Role: Measuring achievement, rigour and fairness </a:t>
            </a:r>
            <a:endParaRPr sz="4400"/>
          </a:p>
        </p:txBody>
      </p:sp>
      <p:sp>
        <p:nvSpPr>
          <p:cNvPr id="67" name="Google Shape;67;p10"/>
          <p:cNvSpPr/>
          <p:nvPr/>
        </p:nvSpPr>
        <p:spPr>
          <a:xfrm>
            <a:off x="1004050" y="2016125"/>
            <a:ext cx="11142000" cy="73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Feedback on whether: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types of assessment are 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appropriate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subject, the students, the respective level of study and the expected outcomes.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marking scheme/grading criteria have been properly and 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consistently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applied, and internal marking is of an 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appropriate standard, fair and reliable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assessment processes are carried out in accordance with the 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degree-awarding body's regulations and procedures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rocedures governing exceptional circumstances, academic integrity/misconduct and borderline performances have been 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considered fairly and equitably applying institutional regulations.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004050" y="390525"/>
            <a:ext cx="109968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Role</a:t>
            </a:r>
            <a:endParaRPr/>
          </a:p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880025" y="2160100"/>
            <a:ext cx="105309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3600"/>
              <a:buNone/>
            </a:pPr>
            <a:r>
              <a:rPr b="1" lang="en-GB">
                <a:solidFill>
                  <a:srgbClr val="953735"/>
                </a:solidFill>
              </a:rPr>
              <a:t>Information available to you </a:t>
            </a:r>
            <a:r>
              <a:rPr lang="en-GB"/>
              <a:t>(from Department – see </a:t>
            </a:r>
            <a:r>
              <a:rPr lang="en-GB"/>
              <a:t>Policy of Assessment, Examiners, Marking and Feedback 2023/24, 8.3 The responsibilities of External Examiners)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Syllabus, handbooks, reports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Meeting with students (?)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Receiving assessment tasks in advance (e.g. exams)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Assessment/marking schemes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Student work and feedback on work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GB"/>
              <a:t>Exam boards data and processes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22860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1004050" y="390525"/>
            <a:ext cx="109968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will ask you to:</a:t>
            </a:r>
            <a:endParaRPr/>
          </a:p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880525" y="1877550"/>
            <a:ext cx="11434500" cy="7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Comment on draft exams and other forms of assessment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Review (sampled) examination scripts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Review other student work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Attend Exam Boards (see later)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Advise on programme enhancements and new programme proposals as requested</a:t>
            </a:r>
            <a:endParaRPr/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Char char="•"/>
            </a:pPr>
            <a:r>
              <a:rPr lang="en-GB" sz="3200">
                <a:solidFill>
                  <a:srgbClr val="0000FF"/>
                </a:solidFill>
              </a:rPr>
              <a:t>e.g. </a:t>
            </a:r>
            <a:r>
              <a:rPr lang="en-GB" sz="3200">
                <a:solidFill>
                  <a:srgbClr val="0000FF"/>
                </a:solidFill>
              </a:rPr>
              <a:t>New programmes in a semesterised structure were  introduced in 2023/24</a:t>
            </a:r>
            <a:endParaRPr sz="3200">
              <a:solidFill>
                <a:srgbClr val="0000FF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Make i</a:t>
            </a:r>
            <a:r>
              <a:rPr lang="en-GB"/>
              <a:t>mprovement/ enhancement </a:t>
            </a:r>
            <a:r>
              <a:rPr lang="en-GB"/>
              <a:t>suggestions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Submit annual report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/>
              <a:t>Work with the department to help maintain standards and foster excellence.</a:t>
            </a:r>
            <a:endParaRPr/>
          </a:p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12169648" y="9007124"/>
            <a:ext cx="780300" cy="7467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